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98" r:id="rId3"/>
    <p:sldId id="305" r:id="rId4"/>
    <p:sldId id="307" r:id="rId5"/>
    <p:sldId id="299" r:id="rId6"/>
    <p:sldId id="300" r:id="rId7"/>
    <p:sldId id="301" r:id="rId8"/>
    <p:sldId id="302" r:id="rId9"/>
    <p:sldId id="303" r:id="rId10"/>
    <p:sldId id="304" r:id="rId11"/>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tih Ilig" initials="FI" lastIdx="1" clrIdx="0">
    <p:extLst>
      <p:ext uri="{19B8F6BF-5375-455C-9EA6-DF929625EA0E}">
        <p15:presenceInfo xmlns:p15="http://schemas.microsoft.com/office/powerpoint/2012/main" userId="496d650fd4260e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358" autoAdjust="0"/>
    <p:restoredTop sz="94343" autoAdjust="0"/>
  </p:normalViewPr>
  <p:slideViewPr>
    <p:cSldViewPr snapToGrid="0">
      <p:cViewPr>
        <p:scale>
          <a:sx n="100" d="100"/>
          <a:sy n="100" d="100"/>
        </p:scale>
        <p:origin x="1488" y="4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C99169-6F43-4ED6-8640-7FEDE68C5C2A}" type="datetimeFigureOut">
              <a:rPr lang="tr-TR" smtClean="0"/>
              <a:t>26.11.2021</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B4493F-00C4-4827-BC12-BF3C09C8CC5D}" type="slidenum">
              <a:rPr lang="tr-TR" smtClean="0"/>
              <a:t>‹#›</a:t>
            </a:fld>
            <a:endParaRPr lang="tr-TR"/>
          </a:p>
        </p:txBody>
      </p:sp>
    </p:spTree>
    <p:extLst>
      <p:ext uri="{BB962C8B-B14F-4D97-AF65-F5344CB8AC3E}">
        <p14:creationId xmlns:p14="http://schemas.microsoft.com/office/powerpoint/2010/main" val="37517956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1</a:t>
            </a:fld>
            <a:endParaRPr lang="tr-TR"/>
          </a:p>
        </p:txBody>
      </p:sp>
    </p:spTree>
    <p:extLst>
      <p:ext uri="{BB962C8B-B14F-4D97-AF65-F5344CB8AC3E}">
        <p14:creationId xmlns:p14="http://schemas.microsoft.com/office/powerpoint/2010/main" val="20414518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26.11.2021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2807755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26.11.2021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260544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26.11.2021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179256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26.11.2021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99796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58EC81DA-0F31-4EF5-8FA1-010BA321E2EC}" type="datetimeFigureOut">
              <a:rPr lang="tr-TR" smtClean="0"/>
              <a:t>26.11.2021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185846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58EC81DA-0F31-4EF5-8FA1-010BA321E2EC}" type="datetimeFigureOut">
              <a:rPr lang="tr-TR" smtClean="0"/>
              <a:t>26.11.2021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062750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58EC81DA-0F31-4EF5-8FA1-010BA321E2EC}" type="datetimeFigureOut">
              <a:rPr lang="tr-TR" smtClean="0"/>
              <a:t>26.11.2021</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4275922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58EC81DA-0F31-4EF5-8FA1-010BA321E2EC}" type="datetimeFigureOut">
              <a:rPr lang="tr-TR" smtClean="0"/>
              <a:t>26.11.2021</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5989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58EC81DA-0F31-4EF5-8FA1-010BA321E2EC}" type="datetimeFigureOut">
              <a:rPr lang="tr-TR" smtClean="0"/>
              <a:t>26.11.2021</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519254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58EC81DA-0F31-4EF5-8FA1-010BA321E2EC}" type="datetimeFigureOut">
              <a:rPr lang="tr-TR" smtClean="0"/>
              <a:t>26.11.2021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3762269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58EC81DA-0F31-4EF5-8FA1-010BA321E2EC}" type="datetimeFigureOut">
              <a:rPr lang="tr-TR" smtClean="0"/>
              <a:t>26.11.2021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267717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EC81DA-0F31-4EF5-8FA1-010BA321E2EC}" type="datetimeFigureOut">
              <a:rPr lang="tr-TR" smtClean="0"/>
              <a:t>26.11.2021</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BD18B5-CC1C-4E70-AB52-90BD4E80584A}" type="slidenum">
              <a:rPr lang="tr-TR" smtClean="0"/>
              <a:t>‹#›</a:t>
            </a:fld>
            <a:endParaRPr lang="tr-TR"/>
          </a:p>
        </p:txBody>
      </p:sp>
    </p:spTree>
    <p:extLst>
      <p:ext uri="{BB962C8B-B14F-4D97-AF65-F5344CB8AC3E}">
        <p14:creationId xmlns:p14="http://schemas.microsoft.com/office/powerpoint/2010/main" val="225408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500" y="0"/>
            <a:ext cx="10287000" cy="6858000"/>
          </a:xfrm>
          <a:prstGeom prst="rect">
            <a:avLst/>
          </a:prstGeom>
        </p:spPr>
      </p:pic>
      <p:sp>
        <p:nvSpPr>
          <p:cNvPr id="5" name="Metin kutusu 4"/>
          <p:cNvSpPr txBox="1"/>
          <p:nvPr/>
        </p:nvSpPr>
        <p:spPr>
          <a:xfrm>
            <a:off x="4714176" y="5819169"/>
            <a:ext cx="2566728" cy="707886"/>
          </a:xfrm>
          <a:prstGeom prst="rect">
            <a:avLst/>
          </a:prstGeom>
          <a:noFill/>
        </p:spPr>
        <p:txBody>
          <a:bodyPr wrap="none" rtlCol="0">
            <a:spAutoFit/>
          </a:bodyPr>
          <a:lstStyle/>
          <a:p>
            <a:r>
              <a:rPr lang="tr-TR" sz="4000" b="1" smtClean="0">
                <a:latin typeface="Informal Roman" panose="030604020304060B0204" pitchFamily="66" charset="0"/>
              </a:rPr>
              <a:t>FATİH İLİĞ</a:t>
            </a:r>
            <a:endParaRPr lang="tr-TR" sz="4000" b="1">
              <a:latin typeface="Informal Roman" panose="030604020304060B0204" pitchFamily="66" charset="0"/>
            </a:endParaRPr>
          </a:p>
        </p:txBody>
      </p:sp>
    </p:spTree>
    <p:extLst>
      <p:ext uri="{BB962C8B-B14F-4D97-AF65-F5344CB8AC3E}">
        <p14:creationId xmlns:p14="http://schemas.microsoft.com/office/powerpoint/2010/main" val="26962887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etin kutusu 4"/>
          <p:cNvSpPr txBox="1"/>
          <p:nvPr/>
        </p:nvSpPr>
        <p:spPr>
          <a:xfrm>
            <a:off x="698269" y="340822"/>
            <a:ext cx="771365" cy="369332"/>
          </a:xfrm>
          <a:prstGeom prst="rect">
            <a:avLst/>
          </a:prstGeom>
          <a:noFill/>
        </p:spPr>
        <p:txBody>
          <a:bodyPr wrap="none" rtlCol="0">
            <a:spAutoFit/>
          </a:bodyPr>
          <a:lstStyle/>
          <a:p>
            <a:r>
              <a:rPr lang="tr-TR" b="1" smtClean="0"/>
              <a:t>Örnek</a:t>
            </a:r>
            <a:endParaRPr lang="tr-TR" b="1"/>
          </a:p>
        </p:txBody>
      </p:sp>
      <p:sp>
        <p:nvSpPr>
          <p:cNvPr id="3" name="Dikdörtgen 2"/>
          <p:cNvSpPr/>
          <p:nvPr/>
        </p:nvSpPr>
        <p:spPr>
          <a:xfrm>
            <a:off x="2190750" y="710154"/>
            <a:ext cx="7848600" cy="5261953"/>
          </a:xfrm>
          <a:prstGeom prst="rect">
            <a:avLst/>
          </a:prstGeom>
        </p:spPr>
        <p:txBody>
          <a:bodyPr wrap="square">
            <a:spAutoFit/>
          </a:bodyPr>
          <a:lstStyle/>
          <a:p>
            <a:pPr>
              <a:lnSpc>
                <a:spcPct val="107000"/>
              </a:lnSpc>
              <a:spcAft>
                <a:spcPts val="0"/>
              </a:spcAft>
            </a:pP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library</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0000"/>
                </a:solidFill>
                <a:latin typeface="Courier New" panose="02070309020205020404" pitchFamily="49" charset="0"/>
                <a:ea typeface="Times New Roman" panose="02020603050405020304" pitchFamily="18" charset="0"/>
                <a:cs typeface="Times New Roman" panose="02020603050405020304" pitchFamily="18" charset="0"/>
              </a:rPr>
              <a:t>IEEE</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use</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0000"/>
                </a:solidFill>
                <a:latin typeface="Courier New" panose="02070309020205020404" pitchFamily="49" charset="0"/>
                <a:ea typeface="Times New Roman" panose="02020603050405020304" pitchFamily="18" charset="0"/>
                <a:cs typeface="Times New Roman" panose="02020603050405020304" pitchFamily="18" charset="0"/>
              </a:rPr>
              <a:t>IEEE</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50">
                <a:solidFill>
                  <a:srgbClr val="800000"/>
                </a:solidFill>
                <a:latin typeface="Courier New" panose="02070309020205020404" pitchFamily="49" charset="0"/>
                <a:ea typeface="Times New Roman" panose="02020603050405020304" pitchFamily="18" charset="0"/>
                <a:cs typeface="Times New Roman" panose="02020603050405020304" pitchFamily="18" charset="0"/>
              </a:rPr>
              <a:t>STD_LOGIC_1164</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ALL</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use</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0000"/>
                </a:solidFill>
                <a:latin typeface="Courier New" panose="02070309020205020404" pitchFamily="49" charset="0"/>
                <a:ea typeface="Times New Roman" panose="02020603050405020304" pitchFamily="18" charset="0"/>
                <a:cs typeface="Times New Roman" panose="02020603050405020304" pitchFamily="18" charset="0"/>
              </a:rPr>
              <a:t>IEEE</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50">
                <a:solidFill>
                  <a:srgbClr val="800000"/>
                </a:solidFill>
                <a:latin typeface="Courier New" panose="02070309020205020404" pitchFamily="49" charset="0"/>
                <a:ea typeface="Times New Roman" panose="02020603050405020304" pitchFamily="18" charset="0"/>
                <a:cs typeface="Times New Roman" panose="02020603050405020304" pitchFamily="18" charset="0"/>
              </a:rPr>
              <a:t>NUMERIC_STD</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ALL</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entity</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jk_ff</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is</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Port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i_clk</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in</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std_logic</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i_J</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in</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std_logic</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i_K</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in</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std_logic</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o_Q</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out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std_logic</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end</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jk_ff</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architecture</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Behavioral</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of</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jk_ff</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is</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signal</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s_JK</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std_logic_vector</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50">
                <a:solidFill>
                  <a:srgbClr val="FF8000"/>
                </a:solidFill>
                <a:latin typeface="Courier New" panose="02070309020205020404" pitchFamily="49" charset="0"/>
                <a:ea typeface="Times New Roman" panose="02020603050405020304" pitchFamily="18" charset="0"/>
                <a:cs typeface="Times New Roman" panose="02020603050405020304" pitchFamily="18" charset="0"/>
              </a:rPr>
              <a:t>1</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downto</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FF8000"/>
                </a:solidFill>
                <a:latin typeface="Courier New" panose="02070309020205020404" pitchFamily="49" charset="0"/>
                <a:ea typeface="Times New Roman" panose="02020603050405020304" pitchFamily="18" charset="0"/>
                <a:cs typeface="Times New Roman" panose="02020603050405020304" pitchFamily="18" charset="0"/>
              </a:rPr>
              <a:t>0</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signal</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s_Q</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00FF"/>
                </a:solidFill>
                <a:latin typeface="Courier New" panose="02070309020205020404" pitchFamily="49" charset="0"/>
                <a:ea typeface="Times New Roman" panose="02020603050405020304" pitchFamily="18" charset="0"/>
                <a:cs typeface="Times New Roman" panose="02020603050405020304" pitchFamily="18" charset="0"/>
              </a:rPr>
              <a:t>std_logic</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begin</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s_JK</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i_J</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&amp;</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i_K</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process</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i_clk</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begin</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if</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900" b="1">
                <a:solidFill>
                  <a:srgbClr val="0080FF"/>
                </a:solidFill>
                <a:latin typeface="Courier New" panose="02070309020205020404" pitchFamily="49" charset="0"/>
                <a:ea typeface="Times New Roman" panose="02020603050405020304" pitchFamily="18" charset="0"/>
                <a:cs typeface="Times New Roman" panose="02020603050405020304" pitchFamily="18" charset="0"/>
              </a:rPr>
              <a:t>rising_edge</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i_clk</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then</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case</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s_JK</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is</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when</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"01"</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=&gt;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s_Q</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'0'</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when</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"10"</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=&gt;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s_Q</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'1'</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when</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808080"/>
                </a:solidFill>
                <a:latin typeface="Courier New" panose="02070309020205020404" pitchFamily="49" charset="0"/>
                <a:ea typeface="Times New Roman" panose="02020603050405020304" pitchFamily="18" charset="0"/>
                <a:cs typeface="Times New Roman" panose="02020603050405020304" pitchFamily="18" charset="0"/>
              </a:rPr>
              <a:t>"11"</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=&gt;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s_Q</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80C0"/>
                </a:solidFill>
                <a:latin typeface="Courier New" panose="02070309020205020404" pitchFamily="49" charset="0"/>
                <a:ea typeface="Times New Roman" panose="02020603050405020304" pitchFamily="18" charset="0"/>
                <a:cs typeface="Times New Roman" panose="02020603050405020304" pitchFamily="18" charset="0"/>
              </a:rPr>
              <a:t>not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s_Q</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when</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others</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=&gt;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null</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end</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case</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end</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if</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end</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process</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o_Q</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&lt;=</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s_Q</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tr-TR" sz="1050" b="1">
                <a:solidFill>
                  <a:srgbClr val="0000FF"/>
                </a:solidFill>
                <a:latin typeface="Courier New" panose="02070309020205020404" pitchFamily="49" charset="0"/>
                <a:ea typeface="Times New Roman" panose="02020603050405020304" pitchFamily="18" charset="0"/>
                <a:cs typeface="Times New Roman" panose="02020603050405020304" pitchFamily="18" charset="0"/>
              </a:rPr>
              <a:t>end</a:t>
            </a:r>
            <a:r>
              <a:rPr lang="tr-TR" sz="100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 </a:t>
            </a:r>
            <a:r>
              <a:rPr lang="tr-TR" sz="1050">
                <a:solidFill>
                  <a:srgbClr val="000000"/>
                </a:solidFill>
                <a:latin typeface="Courier New" panose="02070309020205020404" pitchFamily="49" charset="0"/>
                <a:ea typeface="Times New Roman" panose="02020603050405020304" pitchFamily="18" charset="0"/>
                <a:cs typeface="Times New Roman" panose="02020603050405020304" pitchFamily="18" charset="0"/>
              </a:rPr>
              <a:t>Behavioral</a:t>
            </a:r>
            <a:r>
              <a:rPr lang="tr-TR" sz="1050" b="1">
                <a:solidFill>
                  <a:srgbClr val="000080"/>
                </a:solidFill>
                <a:latin typeface="Courier New" panose="02070309020205020404" pitchFamily="49" charset="0"/>
                <a:ea typeface="Times New Roman" panose="02020603050405020304" pitchFamily="18" charset="0"/>
                <a:cs typeface="Times New Roman" panose="02020603050405020304" pitchFamily="18" charset="0"/>
              </a:rPr>
              <a:t>;</a:t>
            </a:r>
            <a:endParaRPr lang="tr-TR" sz="12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670779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p:cNvSpPr>
            <a:spLocks noGrp="1"/>
          </p:cNvSpPr>
          <p:nvPr>
            <p:ph idx="1"/>
          </p:nvPr>
        </p:nvSpPr>
        <p:spPr/>
        <p:txBody>
          <a:bodyPr/>
          <a:lstStyle/>
          <a:p>
            <a:r>
              <a:rPr lang="tr-TR"/>
              <a:t> Simulation and Testbenches</a:t>
            </a:r>
          </a:p>
        </p:txBody>
      </p:sp>
      <p:sp>
        <p:nvSpPr>
          <p:cNvPr id="3" name="Unvan 2"/>
          <p:cNvSpPr>
            <a:spLocks noGrp="1"/>
          </p:cNvSpPr>
          <p:nvPr>
            <p:ph type="title"/>
          </p:nvPr>
        </p:nvSpPr>
        <p:spPr/>
        <p:txBody>
          <a:bodyPr/>
          <a:lstStyle/>
          <a:p>
            <a:r>
              <a:rPr lang="tr-TR" smtClean="0"/>
              <a:t>Ders 15</a:t>
            </a:r>
            <a:endParaRPr lang="tr-TR"/>
          </a:p>
        </p:txBody>
      </p:sp>
    </p:spTree>
    <p:extLst>
      <p:ext uri="{BB962C8B-B14F-4D97-AF65-F5344CB8AC3E}">
        <p14:creationId xmlns:p14="http://schemas.microsoft.com/office/powerpoint/2010/main" val="21472130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
            </a:r>
            <a:br>
              <a:rPr lang="tr-TR"/>
            </a:br>
            <a:r>
              <a:rPr lang="tr-TR" b="1"/>
              <a:t>Verification </a:t>
            </a:r>
            <a:endParaRPr lang="tr-TR"/>
          </a:p>
        </p:txBody>
      </p:sp>
      <p:sp>
        <p:nvSpPr>
          <p:cNvPr id="4" name="Dikdörtgen 3"/>
          <p:cNvSpPr/>
          <p:nvPr/>
        </p:nvSpPr>
        <p:spPr>
          <a:xfrm>
            <a:off x="838200" y="1587972"/>
            <a:ext cx="6096000" cy="523220"/>
          </a:xfrm>
          <a:prstGeom prst="rect">
            <a:avLst/>
          </a:prstGeom>
        </p:spPr>
        <p:txBody>
          <a:bodyPr>
            <a:spAutoFit/>
          </a:bodyPr>
          <a:lstStyle/>
          <a:p>
            <a:endParaRPr lang="tr-TR" sz="1000" smtClean="0">
              <a:solidFill>
                <a:srgbClr val="000000"/>
              </a:solidFill>
              <a:latin typeface="Gill Sans MT" panose="020B0502020104020203" pitchFamily="34" charset="0"/>
            </a:endParaRPr>
          </a:p>
          <a:p>
            <a:r>
              <a:rPr lang="en-US" smtClean="0">
                <a:latin typeface="Gill Sans MT" panose="020B0502020104020203" pitchFamily="34" charset="0"/>
              </a:rPr>
              <a:t>It’s an IMPORTANT part of the design process: </a:t>
            </a:r>
            <a:endParaRPr lang="tr-TR"/>
          </a:p>
        </p:txBody>
      </p:sp>
      <p:sp>
        <p:nvSpPr>
          <p:cNvPr id="5" name="Dikdörtgen 4"/>
          <p:cNvSpPr/>
          <p:nvPr/>
        </p:nvSpPr>
        <p:spPr>
          <a:xfrm>
            <a:off x="1252451" y="1764943"/>
            <a:ext cx="6096000" cy="692497"/>
          </a:xfrm>
          <a:prstGeom prst="rect">
            <a:avLst/>
          </a:prstGeom>
        </p:spPr>
        <p:txBody>
          <a:bodyPr>
            <a:spAutoFit/>
          </a:bodyPr>
          <a:lstStyle/>
          <a:p>
            <a:endParaRPr lang="tr-TR" sz="1050">
              <a:solidFill>
                <a:srgbClr val="000000"/>
              </a:solidFill>
              <a:latin typeface="Gill Sans MT" panose="020B0502020104020203" pitchFamily="34" charset="0"/>
            </a:endParaRPr>
          </a:p>
          <a:p>
            <a:endParaRPr lang="tr-TR" sz="1050">
              <a:latin typeface="Gill Sans MT" panose="020B0502020104020203" pitchFamily="34" charset="0"/>
            </a:endParaRPr>
          </a:p>
          <a:p>
            <a:r>
              <a:rPr lang="en-US">
                <a:latin typeface="Gill Sans MT" panose="020B0502020104020203" pitchFamily="34" charset="0"/>
              </a:rPr>
              <a:t>How do I know that the design works as expected? </a:t>
            </a:r>
          </a:p>
        </p:txBody>
      </p:sp>
      <p:sp>
        <p:nvSpPr>
          <p:cNvPr id="6" name="Dikdörtgen 5"/>
          <p:cNvSpPr/>
          <p:nvPr/>
        </p:nvSpPr>
        <p:spPr>
          <a:xfrm>
            <a:off x="838199" y="2206153"/>
            <a:ext cx="10965873" cy="969496"/>
          </a:xfrm>
          <a:prstGeom prst="rect">
            <a:avLst/>
          </a:prstGeom>
        </p:spPr>
        <p:txBody>
          <a:bodyPr wrap="square">
            <a:spAutoFit/>
          </a:bodyPr>
          <a:lstStyle/>
          <a:p>
            <a:endParaRPr lang="tr-TR" sz="1050">
              <a:solidFill>
                <a:srgbClr val="000000"/>
              </a:solidFill>
              <a:latin typeface="Gill Sans MT" panose="020B0502020104020203" pitchFamily="34" charset="0"/>
            </a:endParaRPr>
          </a:p>
          <a:p>
            <a:endParaRPr lang="tr-TR" sz="1050">
              <a:latin typeface="Gill Sans MT" panose="020B0502020104020203" pitchFamily="34" charset="0"/>
            </a:endParaRPr>
          </a:p>
          <a:p>
            <a:r>
              <a:rPr lang="en-US">
                <a:latin typeface="Gill Sans MT" panose="020B0502020104020203" pitchFamily="34" charset="0"/>
              </a:rPr>
              <a:t>It’s IMPORTANT/NECESSARY to verify the behavior of the daesignin </a:t>
            </a:r>
            <a:r>
              <a:rPr lang="en-US" b="1">
                <a:latin typeface="Gill Sans MT" panose="020B0502020104020203" pitchFamily="34" charset="0"/>
              </a:rPr>
              <a:t>at least one </a:t>
            </a:r>
            <a:r>
              <a:rPr lang="en-US">
                <a:latin typeface="Gill Sans MT" panose="020B0502020104020203" pitchFamily="34" charset="0"/>
              </a:rPr>
              <a:t>of following parts of the design process:</a:t>
            </a:r>
          </a:p>
        </p:txBody>
      </p:sp>
      <p:sp>
        <p:nvSpPr>
          <p:cNvPr id="7" name="Dikdörtgen 6"/>
          <p:cNvSpPr/>
          <p:nvPr/>
        </p:nvSpPr>
        <p:spPr>
          <a:xfrm>
            <a:off x="1402080" y="2913535"/>
            <a:ext cx="6096000" cy="1523494"/>
          </a:xfrm>
          <a:prstGeom prst="rect">
            <a:avLst/>
          </a:prstGeom>
        </p:spPr>
        <p:txBody>
          <a:bodyPr>
            <a:spAutoFit/>
          </a:bodyPr>
          <a:lstStyle/>
          <a:p>
            <a:endParaRPr lang="tr-TR" sz="1050">
              <a:solidFill>
                <a:srgbClr val="000000"/>
              </a:solidFill>
              <a:latin typeface="Gill Sans MT" panose="020B0502020104020203" pitchFamily="34" charset="0"/>
            </a:endParaRPr>
          </a:p>
          <a:p>
            <a:endParaRPr lang="tr-TR" sz="1050">
              <a:latin typeface="Gill Sans MT" panose="020B0502020104020203" pitchFamily="34" charset="0"/>
            </a:endParaRPr>
          </a:p>
          <a:p>
            <a:pPr marL="285750" indent="-285750">
              <a:buFont typeface="Arial" panose="020B0604020202020204" pitchFamily="34" charset="0"/>
              <a:buChar char="•"/>
            </a:pPr>
            <a:r>
              <a:rPr lang="tr-TR" smtClean="0">
                <a:latin typeface="Gill Sans MT" panose="020B0502020104020203" pitchFamily="34" charset="0"/>
              </a:rPr>
              <a:t>Functional </a:t>
            </a:r>
            <a:r>
              <a:rPr lang="tr-TR">
                <a:latin typeface="Gill Sans MT" panose="020B0502020104020203" pitchFamily="34" charset="0"/>
              </a:rPr>
              <a:t>Verification / </a:t>
            </a:r>
            <a:r>
              <a:rPr lang="tr-TR">
                <a:latin typeface="Gill Sans MT" panose="020B0502020104020203" pitchFamily="34" charset="0"/>
              </a:rPr>
              <a:t>Pre-synthesis </a:t>
            </a:r>
            <a:r>
              <a:rPr lang="tr-TR" smtClean="0">
                <a:latin typeface="Gill Sans MT" panose="020B0502020104020203" pitchFamily="34" charset="0"/>
              </a:rPr>
              <a:t>Verification</a:t>
            </a:r>
          </a:p>
          <a:p>
            <a:pPr marL="285750" indent="-285750">
              <a:buFont typeface="Arial" panose="020B0604020202020204" pitchFamily="34" charset="0"/>
              <a:buChar char="•"/>
            </a:pPr>
            <a:r>
              <a:rPr lang="tr-TR" smtClean="0"/>
              <a:t>Post-synthesis</a:t>
            </a:r>
          </a:p>
          <a:p>
            <a:pPr marL="285750" indent="-285750">
              <a:buFont typeface="Arial" panose="020B0604020202020204" pitchFamily="34" charset="0"/>
              <a:buChar char="•"/>
            </a:pPr>
            <a:r>
              <a:rPr lang="tr-TR" smtClean="0"/>
              <a:t>Timing </a:t>
            </a:r>
            <a:r>
              <a:rPr lang="tr-TR"/>
              <a:t>Verification / Post-Place &amp; Route Verification</a:t>
            </a:r>
          </a:p>
          <a:p>
            <a:pPr marL="285750" indent="-285750">
              <a:buFont typeface="Arial" panose="020B0604020202020204" pitchFamily="34" charset="0"/>
              <a:buChar char="•"/>
            </a:pPr>
            <a:endParaRPr lang="tr-TR"/>
          </a:p>
        </p:txBody>
      </p:sp>
    </p:spTree>
    <p:extLst>
      <p:ext uri="{BB962C8B-B14F-4D97-AF65-F5344CB8AC3E}">
        <p14:creationId xmlns:p14="http://schemas.microsoft.com/office/powerpoint/2010/main" val="20016064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
            </a:r>
            <a:br>
              <a:rPr lang="tr-TR"/>
            </a:br>
            <a:r>
              <a:rPr lang="en-US" b="1"/>
              <a:t>What is a </a:t>
            </a:r>
            <a:r>
              <a:rPr lang="en-US" b="1"/>
              <a:t>Test </a:t>
            </a:r>
            <a:r>
              <a:rPr lang="en-US" b="1" smtClean="0"/>
              <a:t>Bench</a:t>
            </a:r>
            <a:r>
              <a:rPr lang="tr-TR" b="1" smtClean="0"/>
              <a:t>?</a:t>
            </a:r>
            <a:r>
              <a:rPr lang="en-US" b="1" smtClean="0"/>
              <a:t> </a:t>
            </a:r>
            <a:endParaRPr lang="tr-TR"/>
          </a:p>
        </p:txBody>
      </p:sp>
      <p:sp>
        <p:nvSpPr>
          <p:cNvPr id="3" name="İçerik Yer Tutucusu 2"/>
          <p:cNvSpPr>
            <a:spLocks noGrp="1"/>
          </p:cNvSpPr>
          <p:nvPr>
            <p:ph idx="1"/>
          </p:nvPr>
        </p:nvSpPr>
        <p:spPr/>
        <p:txBody>
          <a:bodyPr/>
          <a:lstStyle/>
          <a:p>
            <a:pPr marL="0" indent="0">
              <a:buNone/>
            </a:pPr>
            <a:r>
              <a:rPr lang="en-US" b="1" smtClean="0"/>
              <a:t>A</a:t>
            </a:r>
            <a:r>
              <a:rPr lang="tr-TR" b="1" smtClean="0"/>
              <a:t> </a:t>
            </a:r>
            <a:r>
              <a:rPr lang="en-US" smtClean="0"/>
              <a:t>VHDL </a:t>
            </a:r>
            <a:r>
              <a:rPr lang="en-US"/>
              <a:t>model which generates stimulus waveforms to test and verify the functionality a digital system described in VHDL </a:t>
            </a:r>
          </a:p>
          <a:p>
            <a:endParaRPr lang="tr-TR"/>
          </a:p>
        </p:txBody>
      </p:sp>
      <p:sp>
        <p:nvSpPr>
          <p:cNvPr id="4" name="Dikdörtgen 3"/>
          <p:cNvSpPr/>
          <p:nvPr/>
        </p:nvSpPr>
        <p:spPr>
          <a:xfrm>
            <a:off x="953193" y="2433740"/>
            <a:ext cx="6096000" cy="2339102"/>
          </a:xfrm>
          <a:prstGeom prst="rect">
            <a:avLst/>
          </a:prstGeom>
        </p:spPr>
        <p:txBody>
          <a:bodyPr>
            <a:spAutoFit/>
          </a:bodyPr>
          <a:lstStyle/>
          <a:p>
            <a:endParaRPr lang="tr-TR" sz="1000">
              <a:solidFill>
                <a:srgbClr val="000000"/>
              </a:solidFill>
              <a:latin typeface="Gill Sans MT" panose="020B0502020104020203" pitchFamily="34" charset="0"/>
            </a:endParaRPr>
          </a:p>
          <a:p>
            <a:endParaRPr lang="tr-TR" sz="1000">
              <a:latin typeface="Gill Sans MT" panose="020B0502020104020203" pitchFamily="34" charset="0"/>
            </a:endParaRPr>
          </a:p>
          <a:p>
            <a:r>
              <a:rPr lang="en-US">
                <a:latin typeface="Gill Sans MT" panose="020B0502020104020203" pitchFamily="34" charset="0"/>
              </a:rPr>
              <a:t>It</a:t>
            </a:r>
            <a:r>
              <a:rPr lang="en-US">
                <a:latin typeface="Gill Sans MT" panose="020B0502020104020203" pitchFamily="34" charset="0"/>
              </a:rPr>
              <a:t> has three main </a:t>
            </a:r>
            <a:r>
              <a:rPr lang="en-US">
                <a:latin typeface="Gill Sans MT" panose="020B0502020104020203" pitchFamily="34" charset="0"/>
              </a:rPr>
              <a:t>purposes</a:t>
            </a:r>
            <a:r>
              <a:rPr lang="en-US" smtClean="0">
                <a:latin typeface="Gill Sans MT" panose="020B0502020104020203" pitchFamily="34" charset="0"/>
              </a:rPr>
              <a:t>:</a:t>
            </a:r>
            <a:endParaRPr lang="tr-TR"/>
          </a:p>
          <a:p>
            <a:r>
              <a:rPr lang="tr-TR"/>
              <a:t>* </a:t>
            </a:r>
            <a:r>
              <a:rPr lang="en-US"/>
              <a:t>To </a:t>
            </a:r>
            <a:r>
              <a:rPr lang="en-US"/>
              <a:t>generate a pattern stimulus for executing a </a:t>
            </a:r>
            <a:r>
              <a:rPr lang="en-US"/>
              <a:t>simulation</a:t>
            </a:r>
            <a:endParaRPr lang="tr-TR"/>
          </a:p>
          <a:p>
            <a:r>
              <a:rPr lang="tr-TR"/>
              <a:t>* </a:t>
            </a:r>
            <a:r>
              <a:rPr lang="en-US"/>
              <a:t>To </a:t>
            </a:r>
            <a:r>
              <a:rPr lang="en-US"/>
              <a:t>apply the generated stimulus to the entity under test and to collect output’s </a:t>
            </a:r>
            <a:r>
              <a:rPr lang="en-US"/>
              <a:t>responses</a:t>
            </a:r>
            <a:endParaRPr lang="tr-TR"/>
          </a:p>
          <a:p>
            <a:r>
              <a:rPr lang="tr-TR"/>
              <a:t>* </a:t>
            </a:r>
            <a:r>
              <a:rPr lang="en-US"/>
              <a:t>To </a:t>
            </a:r>
            <a:r>
              <a:rPr lang="en-US"/>
              <a:t>compare output’s responses with expected values</a:t>
            </a:r>
          </a:p>
          <a:p>
            <a:endParaRPr lang="en-US"/>
          </a:p>
          <a:p>
            <a:endParaRPr lang="en-US">
              <a:latin typeface="Gill Sans MT" panose="020B0502020104020203" pitchFamily="34" charset="0"/>
            </a:endParaRPr>
          </a:p>
        </p:txBody>
      </p:sp>
      <p:sp>
        <p:nvSpPr>
          <p:cNvPr id="5" name="Dikdörtgen 4"/>
          <p:cNvSpPr/>
          <p:nvPr/>
        </p:nvSpPr>
        <p:spPr>
          <a:xfrm>
            <a:off x="953192" y="4334517"/>
            <a:ext cx="10400607" cy="1046440"/>
          </a:xfrm>
          <a:prstGeom prst="rect">
            <a:avLst/>
          </a:prstGeom>
        </p:spPr>
        <p:txBody>
          <a:bodyPr wrap="square">
            <a:spAutoFit/>
          </a:bodyPr>
          <a:lstStyle/>
          <a:p>
            <a:endParaRPr lang="tr-TR" sz="1000">
              <a:solidFill>
                <a:srgbClr val="000000"/>
              </a:solidFill>
              <a:latin typeface="Gill Sans MT" panose="020B0502020104020203" pitchFamily="34" charset="0"/>
            </a:endParaRPr>
          </a:p>
          <a:p>
            <a:endParaRPr lang="tr-TR" sz="1000">
              <a:latin typeface="Gill Sans MT" panose="020B0502020104020203" pitchFamily="34" charset="0"/>
            </a:endParaRPr>
          </a:p>
          <a:p>
            <a:r>
              <a:rPr lang="en-US" sz="2400" b="1">
                <a:latin typeface="Gill Sans MT" panose="020B0502020104020203" pitchFamily="34" charset="0"/>
              </a:rPr>
              <a:t>T</a:t>
            </a:r>
            <a:r>
              <a:rPr lang="en-US">
                <a:latin typeface="Gill Sans MT" panose="020B0502020104020203" pitchFamily="34" charset="0"/>
              </a:rPr>
              <a:t>est bench should be created by a DIFFERENT engineer than the one who created the device under test (DUT)</a:t>
            </a:r>
          </a:p>
        </p:txBody>
      </p:sp>
    </p:spTree>
    <p:extLst>
      <p:ext uri="{BB962C8B-B14F-4D97-AF65-F5344CB8AC3E}">
        <p14:creationId xmlns:p14="http://schemas.microsoft.com/office/powerpoint/2010/main" val="2003034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p:cNvSpPr/>
          <p:nvPr/>
        </p:nvSpPr>
        <p:spPr>
          <a:xfrm>
            <a:off x="3814219" y="667630"/>
            <a:ext cx="4271378" cy="22635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tr-TR" smtClean="0"/>
              <a:t>add_tb.vhd</a:t>
            </a:r>
          </a:p>
          <a:p>
            <a:endParaRPr lang="tr-TR"/>
          </a:p>
          <a:p>
            <a:endParaRPr lang="tr-TR" smtClean="0"/>
          </a:p>
          <a:p>
            <a:endParaRPr lang="tr-TR"/>
          </a:p>
          <a:p>
            <a:endParaRPr lang="tr-TR" smtClean="0"/>
          </a:p>
          <a:p>
            <a:endParaRPr lang="tr-TR"/>
          </a:p>
          <a:p>
            <a:endParaRPr lang="tr-TR"/>
          </a:p>
        </p:txBody>
      </p:sp>
      <p:sp>
        <p:nvSpPr>
          <p:cNvPr id="5" name="Dikdörtgen 4"/>
          <p:cNvSpPr/>
          <p:nvPr/>
        </p:nvSpPr>
        <p:spPr>
          <a:xfrm>
            <a:off x="6850326" y="1251762"/>
            <a:ext cx="800556" cy="109524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mtClean="0">
                <a:solidFill>
                  <a:schemeClr val="tx1"/>
                </a:solidFill>
              </a:rPr>
              <a:t>DUT</a:t>
            </a:r>
            <a:endParaRPr lang="tr-TR">
              <a:solidFill>
                <a:schemeClr val="tx1"/>
              </a:solidFill>
            </a:endParaRPr>
          </a:p>
        </p:txBody>
      </p:sp>
      <p:cxnSp>
        <p:nvCxnSpPr>
          <p:cNvPr id="11" name="Düz Ok Bağlayıcısı 10"/>
          <p:cNvCxnSpPr/>
          <p:nvPr/>
        </p:nvCxnSpPr>
        <p:spPr>
          <a:xfrm>
            <a:off x="6289816" y="1666973"/>
            <a:ext cx="560510"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Düz Ok Bağlayıcısı 11"/>
          <p:cNvCxnSpPr/>
          <p:nvPr/>
        </p:nvCxnSpPr>
        <p:spPr>
          <a:xfrm flipH="1" flipV="1">
            <a:off x="6289817" y="1940785"/>
            <a:ext cx="560509" cy="350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 name="Resim 12"/>
          <p:cNvPicPr>
            <a:picLocks noChangeAspect="1"/>
          </p:cNvPicPr>
          <p:nvPr/>
        </p:nvPicPr>
        <p:blipFill>
          <a:blip r:embed="rId2"/>
          <a:stretch>
            <a:fillRect/>
          </a:stretch>
        </p:blipFill>
        <p:spPr>
          <a:xfrm>
            <a:off x="3808872" y="3492904"/>
            <a:ext cx="4276725" cy="1085850"/>
          </a:xfrm>
          <a:prstGeom prst="rect">
            <a:avLst/>
          </a:prstGeom>
        </p:spPr>
      </p:pic>
      <p:sp>
        <p:nvSpPr>
          <p:cNvPr id="14" name="Dikdörtgen 13"/>
          <p:cNvSpPr/>
          <p:nvPr/>
        </p:nvSpPr>
        <p:spPr>
          <a:xfrm>
            <a:off x="4055288" y="1251762"/>
            <a:ext cx="2059103" cy="109524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mtClean="0">
                <a:solidFill>
                  <a:schemeClr val="tx1"/>
                </a:solidFill>
              </a:rPr>
              <a:t>Generate pattern/Collect</a:t>
            </a:r>
          </a:p>
          <a:p>
            <a:pPr algn="ctr"/>
            <a:r>
              <a:rPr lang="tr-TR" smtClean="0">
                <a:solidFill>
                  <a:schemeClr val="tx1"/>
                </a:solidFill>
              </a:rPr>
              <a:t>data</a:t>
            </a:r>
            <a:endParaRPr lang="tr-TR">
              <a:solidFill>
                <a:schemeClr val="tx1"/>
              </a:solidFill>
            </a:endParaRPr>
          </a:p>
        </p:txBody>
      </p:sp>
    </p:spTree>
    <p:extLst>
      <p:ext uri="{BB962C8B-B14F-4D97-AF65-F5344CB8AC3E}">
        <p14:creationId xmlns:p14="http://schemas.microsoft.com/office/powerpoint/2010/main" val="25118214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p:cNvSpPr/>
          <p:nvPr/>
        </p:nvSpPr>
        <p:spPr>
          <a:xfrm>
            <a:off x="297719" y="311570"/>
            <a:ext cx="4414798" cy="368755"/>
          </a:xfrm>
          <a:prstGeom prst="rect">
            <a:avLst/>
          </a:prstGeom>
        </p:spPr>
        <p:txBody>
          <a:bodyPr wrap="none">
            <a:spAutoFit/>
          </a:bodyPr>
          <a:lstStyle/>
          <a:p>
            <a:pPr lvl="0">
              <a:lnSpc>
                <a:spcPct val="107000"/>
              </a:lnSpc>
              <a:spcBef>
                <a:spcPts val="200"/>
              </a:spcBef>
              <a:spcAft>
                <a:spcPts val="0"/>
              </a:spcAft>
            </a:pPr>
            <a:r>
              <a:rPr lang="en-US" b="1">
                <a:latin typeface="Times New Roman" panose="02020603050405020304" pitchFamily="18" charset="0"/>
                <a:ea typeface="Times New Roman" panose="02020603050405020304" pitchFamily="18" charset="0"/>
                <a:cs typeface="Times New Roman" panose="02020603050405020304" pitchFamily="18" charset="0"/>
              </a:rPr>
              <a:t>Karakutu ve Beyaz Kutu Test Yaklaşımları</a:t>
            </a:r>
            <a:endParaRPr lang="tr-TR" b="1">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5" name="Dikdörtgen 4"/>
          <p:cNvSpPr/>
          <p:nvPr/>
        </p:nvSpPr>
        <p:spPr>
          <a:xfrm>
            <a:off x="297719" y="787050"/>
            <a:ext cx="11088158" cy="2169825"/>
          </a:xfrm>
          <a:prstGeom prst="rect">
            <a:avLst/>
          </a:prstGeom>
        </p:spPr>
        <p:txBody>
          <a:bodyPr wrap="square">
            <a:spAutoFit/>
          </a:bodyPr>
          <a:lstStyle/>
          <a:p>
            <a:pPr marL="342900" lvl="0" indent="-342900">
              <a:lnSpc>
                <a:spcPct val="150000"/>
              </a:lnSpc>
              <a:spcAft>
                <a:spcPts val="800"/>
              </a:spcAft>
              <a:buFont typeface="Symbol" panose="05050102010706020507" pitchFamily="18" charset="2"/>
              <a:buChar char=""/>
            </a:pPr>
            <a:r>
              <a:rPr lang="en-US">
                <a:latin typeface="Times New Roman" panose="02020603050405020304" pitchFamily="18" charset="0"/>
                <a:ea typeface="Calibri" panose="020F0502020204030204" pitchFamily="34" charset="0"/>
                <a:cs typeface="Times New Roman" panose="02020603050405020304" pitchFamily="18" charset="0"/>
              </a:rPr>
              <a:t>Beyazkutu yaklaşımı, karakutu yaklaşımında olduğu gibi </a:t>
            </a:r>
            <a:r>
              <a:rPr lang="en-US" u="sng">
                <a:latin typeface="Times New Roman" panose="02020603050405020304" pitchFamily="18" charset="0"/>
                <a:ea typeface="Calibri" panose="020F0502020204030204" pitchFamily="34" charset="0"/>
                <a:cs typeface="Times New Roman" panose="02020603050405020304" pitchFamily="18" charset="0"/>
              </a:rPr>
              <a:t>giriş ve çıkış sinyalleri kontrol edilir</a:t>
            </a:r>
            <a:r>
              <a:rPr lang="en-US">
                <a:latin typeface="Times New Roman" panose="02020603050405020304" pitchFamily="18" charset="0"/>
                <a:ea typeface="Calibri" panose="020F0502020204030204" pitchFamily="34" charset="0"/>
                <a:cs typeface="Times New Roman" panose="02020603050405020304" pitchFamily="18" charset="0"/>
              </a:rPr>
              <a:t> ayrıca, test edilen </a:t>
            </a:r>
            <a:r>
              <a:rPr lang="en-US" u="sng">
                <a:latin typeface="Times New Roman" panose="02020603050405020304" pitchFamily="18" charset="0"/>
                <a:ea typeface="Calibri" panose="020F0502020204030204" pitchFamily="34" charset="0"/>
                <a:cs typeface="Times New Roman" panose="02020603050405020304" pitchFamily="18" charset="0"/>
              </a:rPr>
              <a:t>modülün iç sinyalleri de gözlemlenir</a:t>
            </a:r>
            <a:r>
              <a:rPr lang="en-US">
                <a:latin typeface="Times New Roman" panose="02020603050405020304" pitchFamily="18" charset="0"/>
                <a:ea typeface="Calibri" panose="020F0502020204030204" pitchFamily="34" charset="0"/>
                <a:cs typeface="Times New Roman" panose="02020603050405020304" pitchFamily="18" charset="0"/>
              </a:rPr>
              <a:t>. Bu yaklaşımda tasarımın iç mekanizmalarının da çok iyi bilinmesi gerekmektedir. Testbench yeterince yeri kontrol edecek şekilde yazıldıysa hata oluştuğu esnada tam olarak nereden kaynaklandığını, modülü geliştiren tasarımcıya gösterebilir. Ancak geliştirilen testbench çoğu zaman yeniden kullanılabilir yapıda değildir. </a:t>
            </a:r>
            <a:r>
              <a:rPr lang="en-US" u="sng">
                <a:latin typeface="Times New Roman" panose="02020603050405020304" pitchFamily="18" charset="0"/>
                <a:ea typeface="Calibri" panose="020F0502020204030204" pitchFamily="34" charset="0"/>
                <a:cs typeface="Times New Roman" panose="02020603050405020304" pitchFamily="18" charset="0"/>
              </a:rPr>
              <a:t>Tasarıma özgü olmuştur.</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sp>
        <p:nvSpPr>
          <p:cNvPr id="6" name="Dikdörtgen 5"/>
          <p:cNvSpPr/>
          <p:nvPr/>
        </p:nvSpPr>
        <p:spPr>
          <a:xfrm>
            <a:off x="297719" y="2890235"/>
            <a:ext cx="11332564" cy="1754326"/>
          </a:xfrm>
          <a:prstGeom prst="rect">
            <a:avLst/>
          </a:prstGeom>
        </p:spPr>
        <p:txBody>
          <a:bodyPr wrap="square">
            <a:spAutoFit/>
          </a:bodyPr>
          <a:lstStyle/>
          <a:p>
            <a:pPr marL="342900" lvl="0" indent="-342900">
              <a:lnSpc>
                <a:spcPct val="150000"/>
              </a:lnSpc>
              <a:spcAft>
                <a:spcPts val="800"/>
              </a:spcAft>
              <a:buFont typeface="Symbol" panose="05050102010706020507" pitchFamily="18" charset="2"/>
              <a:buChar char=""/>
            </a:pPr>
            <a:r>
              <a:rPr lang="en-US">
                <a:latin typeface="Times New Roman" panose="02020603050405020304" pitchFamily="18" charset="0"/>
                <a:ea typeface="Calibri" panose="020F0502020204030204" pitchFamily="34" charset="0"/>
                <a:cs typeface="Times New Roman" panose="02020603050405020304" pitchFamily="18" charset="0"/>
              </a:rPr>
              <a:t>Karakutu yaklaşımı, test edilen modülün </a:t>
            </a:r>
            <a:r>
              <a:rPr lang="en-US" u="sng">
                <a:latin typeface="Times New Roman" panose="02020603050405020304" pitchFamily="18" charset="0"/>
                <a:ea typeface="Calibri" panose="020F0502020204030204" pitchFamily="34" charset="0"/>
                <a:cs typeface="Times New Roman" panose="02020603050405020304" pitchFamily="18" charset="0"/>
              </a:rPr>
              <a:t>sadece giriş sinyallerine veri beslenerek, ürettiği çıktıya bakıldığı durumdur</a:t>
            </a:r>
            <a:r>
              <a:rPr lang="en-US">
                <a:latin typeface="Times New Roman" panose="02020603050405020304" pitchFamily="18" charset="0"/>
                <a:ea typeface="Calibri" panose="020F0502020204030204" pitchFamily="34" charset="0"/>
                <a:cs typeface="Times New Roman" panose="02020603050405020304" pitchFamily="18" charset="0"/>
              </a:rPr>
              <a:t>. Bu yaklaşımda tasarımın iç mekanizmalarının bilinmesine gerek yoktur. Ancak test edilen modülün </a:t>
            </a:r>
            <a:r>
              <a:rPr lang="en-US" u="sng">
                <a:latin typeface="Times New Roman" panose="02020603050405020304" pitchFamily="18" charset="0"/>
                <a:ea typeface="Calibri" panose="020F0502020204030204" pitchFamily="34" charset="0"/>
                <a:cs typeface="Times New Roman" panose="02020603050405020304" pitchFamily="18" charset="0"/>
              </a:rPr>
              <a:t>hatasının nereden kaynaklandığını tam olarak söyleyemez</a:t>
            </a:r>
            <a:r>
              <a:rPr lang="en-US">
                <a:latin typeface="Times New Roman" panose="02020603050405020304" pitchFamily="18" charset="0"/>
                <a:ea typeface="Calibri" panose="020F0502020204030204" pitchFamily="34" charset="0"/>
                <a:cs typeface="Times New Roman" panose="02020603050405020304" pitchFamily="18" charset="0"/>
              </a:rPr>
              <a:t>. Hatayı çıktı veriye bakarak tespit eder. </a:t>
            </a:r>
            <a:r>
              <a:rPr lang="en-US" u="sng">
                <a:latin typeface="Times New Roman" panose="02020603050405020304" pitchFamily="18" charset="0"/>
                <a:ea typeface="Calibri" panose="020F0502020204030204" pitchFamily="34" charset="0"/>
                <a:cs typeface="Times New Roman" panose="02020603050405020304" pitchFamily="18" charset="0"/>
              </a:rPr>
              <a:t>Geliştirilen testbench tasarımdan bağımsız olabilir. Dolayısıyla birçok benzer tasarımda aynı testbench kullanılabilir.</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338581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p:cNvSpPr/>
          <p:nvPr/>
        </p:nvSpPr>
        <p:spPr>
          <a:xfrm>
            <a:off x="429491" y="301708"/>
            <a:ext cx="11241578" cy="388696"/>
          </a:xfrm>
          <a:prstGeom prst="rect">
            <a:avLst/>
          </a:prstGeom>
        </p:spPr>
        <p:txBody>
          <a:bodyPr wrap="square">
            <a:spAutoFit/>
          </a:bodyPr>
          <a:lstStyle/>
          <a:p>
            <a:pPr>
              <a:lnSpc>
                <a:spcPct val="107000"/>
              </a:lnSpc>
              <a:spcAft>
                <a:spcPts val="800"/>
              </a:spcAft>
            </a:pPr>
            <a:r>
              <a:rPr lang="en-US">
                <a:latin typeface="Times New Roman" panose="02020603050405020304" pitchFamily="18" charset="0"/>
                <a:ea typeface="Calibri" panose="020F0502020204030204" pitchFamily="34" charset="0"/>
                <a:cs typeface="Times New Roman" panose="02020603050405020304" pitchFamily="18" charset="0"/>
              </a:rPr>
              <a:t>The testbench is an entity without ports; everthing is contained within the testbench so ports are unnecessary.</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Metin kutusu 4"/>
          <p:cNvSpPr txBox="1"/>
          <p:nvPr/>
        </p:nvSpPr>
        <p:spPr>
          <a:xfrm>
            <a:off x="856211" y="1014153"/>
            <a:ext cx="1798377" cy="646331"/>
          </a:xfrm>
          <a:prstGeom prst="rect">
            <a:avLst/>
          </a:prstGeom>
          <a:noFill/>
        </p:spPr>
        <p:txBody>
          <a:bodyPr wrap="none" rtlCol="0">
            <a:spAutoFit/>
          </a:bodyPr>
          <a:lstStyle/>
          <a:p>
            <a:r>
              <a:rPr lang="tr-TR" smtClean="0"/>
              <a:t>Entity E1_tb is</a:t>
            </a:r>
          </a:p>
          <a:p>
            <a:r>
              <a:rPr lang="tr-TR" smtClean="0"/>
              <a:t>End entity E1_tb;</a:t>
            </a:r>
            <a:endParaRPr lang="tr-TR"/>
          </a:p>
        </p:txBody>
      </p:sp>
      <p:sp>
        <p:nvSpPr>
          <p:cNvPr id="6" name="Dikdörtgen 5"/>
          <p:cNvSpPr/>
          <p:nvPr/>
        </p:nvSpPr>
        <p:spPr>
          <a:xfrm>
            <a:off x="429491" y="1871392"/>
            <a:ext cx="6096000" cy="787652"/>
          </a:xfrm>
          <a:prstGeom prst="rect">
            <a:avLst/>
          </a:prstGeom>
        </p:spPr>
        <p:txBody>
          <a:bodyPr>
            <a:spAutoFit/>
          </a:bodyPr>
          <a:lstStyle/>
          <a:p>
            <a:pPr>
              <a:lnSpc>
                <a:spcPct val="107000"/>
              </a:lnSpc>
              <a:spcAft>
                <a:spcPts val="800"/>
              </a:spcAft>
            </a:pPr>
            <a:r>
              <a:rPr lang="en-US">
                <a:latin typeface="Times New Roman" panose="02020603050405020304" pitchFamily="18" charset="0"/>
                <a:ea typeface="Calibri" panose="020F0502020204030204" pitchFamily="34" charset="0"/>
                <a:cs typeface="Times New Roman" panose="02020603050405020304" pitchFamily="18" charset="0"/>
              </a:rPr>
              <a:t>E1 port name and A1 architecture name.</a:t>
            </a:r>
            <a:endParaRPr lang="tr-TR">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a:latin typeface="Times New Roman" panose="02020603050405020304" pitchFamily="18" charset="0"/>
                <a:ea typeface="Calibri" panose="020F0502020204030204" pitchFamily="34" charset="0"/>
                <a:cs typeface="Times New Roman" panose="02020603050405020304" pitchFamily="18" charset="0"/>
              </a:rPr>
              <a:t>Entity instantiation is </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7" name="Resim 6"/>
          <p:cNvPicPr/>
          <p:nvPr/>
        </p:nvPicPr>
        <p:blipFill>
          <a:blip r:embed="rId2"/>
          <a:stretch>
            <a:fillRect/>
          </a:stretch>
        </p:blipFill>
        <p:spPr>
          <a:xfrm>
            <a:off x="1243012" y="2869952"/>
            <a:ext cx="2390775" cy="695325"/>
          </a:xfrm>
          <a:prstGeom prst="rect">
            <a:avLst/>
          </a:prstGeom>
        </p:spPr>
      </p:pic>
      <p:sp>
        <p:nvSpPr>
          <p:cNvPr id="8" name="Dikdörtgen 7"/>
          <p:cNvSpPr/>
          <p:nvPr/>
        </p:nvSpPr>
        <p:spPr>
          <a:xfrm>
            <a:off x="429490" y="3668361"/>
            <a:ext cx="10244051" cy="388696"/>
          </a:xfrm>
          <a:prstGeom prst="rect">
            <a:avLst/>
          </a:prstGeom>
        </p:spPr>
        <p:txBody>
          <a:bodyPr wrap="square">
            <a:spAutoFit/>
          </a:bodyPr>
          <a:lstStyle/>
          <a:p>
            <a:pPr marL="342900" lvl="0" indent="-342900">
              <a:lnSpc>
                <a:spcPct val="107000"/>
              </a:lnSpc>
              <a:spcAft>
                <a:spcPts val="800"/>
              </a:spcAft>
              <a:buFont typeface="Symbol" panose="05050102010706020507" pitchFamily="18" charset="2"/>
              <a:buChar char=""/>
            </a:pPr>
            <a:r>
              <a:rPr lang="en-US">
                <a:latin typeface="Times New Roman" panose="02020603050405020304" pitchFamily="18" charset="0"/>
                <a:ea typeface="Calibri" panose="020F0502020204030204" pitchFamily="34" charset="0"/>
                <a:cs typeface="Times New Roman" panose="02020603050405020304" pitchFamily="18" charset="0"/>
              </a:rPr>
              <a:t>If your design have another architecture E2 etc. than you can instantiate it too.</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sp>
        <p:nvSpPr>
          <p:cNvPr id="9" name="Dikdörtgen 8"/>
          <p:cNvSpPr/>
          <p:nvPr/>
        </p:nvSpPr>
        <p:spPr>
          <a:xfrm>
            <a:off x="346363" y="4297372"/>
            <a:ext cx="10958946" cy="507831"/>
          </a:xfrm>
          <a:prstGeom prst="rect">
            <a:avLst/>
          </a:prstGeom>
        </p:spPr>
        <p:txBody>
          <a:bodyPr wrap="square">
            <a:spAutoFit/>
          </a:bodyPr>
          <a:lstStyle/>
          <a:p>
            <a:pPr>
              <a:lnSpc>
                <a:spcPct val="150000"/>
              </a:lnSpc>
              <a:spcAft>
                <a:spcPts val="800"/>
              </a:spcAft>
            </a:pPr>
            <a:r>
              <a:rPr lang="en-US" b="1">
                <a:latin typeface="Times New Roman" panose="02020603050405020304" pitchFamily="18" charset="0"/>
                <a:ea typeface="Calibri" panose="020F0502020204030204" pitchFamily="34" charset="0"/>
                <a:cs typeface="Times New Roman" panose="02020603050405020304" pitchFamily="18" charset="0"/>
              </a:rPr>
              <a:t>Instantiation	:</a:t>
            </a:r>
            <a:r>
              <a:rPr lang="en-US">
                <a:latin typeface="Times New Roman" panose="02020603050405020304" pitchFamily="18" charset="0"/>
                <a:ea typeface="Calibri" panose="020F0502020204030204" pitchFamily="34" charset="0"/>
                <a:cs typeface="Times New Roman" panose="02020603050405020304" pitchFamily="18" charset="0"/>
              </a:rPr>
              <a:t> The entity corresponding to the device under test (DUT) is instantiated in the testbench. </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sp>
        <p:nvSpPr>
          <p:cNvPr id="10" name="Dikdörtgen 9"/>
          <p:cNvSpPr/>
          <p:nvPr/>
        </p:nvSpPr>
        <p:spPr>
          <a:xfrm>
            <a:off x="429490" y="5014328"/>
            <a:ext cx="10385367" cy="923330"/>
          </a:xfrm>
          <a:prstGeom prst="rect">
            <a:avLst/>
          </a:prstGeom>
        </p:spPr>
        <p:txBody>
          <a:bodyPr wrap="square">
            <a:spAutoFit/>
          </a:bodyPr>
          <a:lstStyle/>
          <a:p>
            <a:pPr>
              <a:lnSpc>
                <a:spcPct val="150000"/>
              </a:lnSpc>
              <a:spcAft>
                <a:spcPts val="800"/>
              </a:spcAft>
            </a:pPr>
            <a:r>
              <a:rPr lang="en-US" b="1">
                <a:latin typeface="Times New Roman" panose="02020603050405020304" pitchFamily="18" charset="0"/>
                <a:ea typeface="Calibri" panose="020F0502020204030204" pitchFamily="34" charset="0"/>
                <a:cs typeface="Times New Roman" panose="02020603050405020304" pitchFamily="18" charset="0"/>
              </a:rPr>
              <a:t>Stimulus	: </a:t>
            </a:r>
            <a:r>
              <a:rPr lang="en-US">
                <a:latin typeface="Times New Roman" panose="02020603050405020304" pitchFamily="18" charset="0"/>
                <a:ea typeface="Calibri" panose="020F0502020204030204" pitchFamily="34" charset="0"/>
                <a:cs typeface="Times New Roman" panose="02020603050405020304" pitchFamily="18" charset="0"/>
              </a:rPr>
              <a:t>The stimulus process applies a sequence of values to the input signals over time. Stimulus Process example. </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237990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p:cNvSpPr/>
          <p:nvPr/>
        </p:nvSpPr>
        <p:spPr>
          <a:xfrm>
            <a:off x="254147" y="213418"/>
            <a:ext cx="3204723" cy="346249"/>
          </a:xfrm>
          <a:prstGeom prst="rect">
            <a:avLst/>
          </a:prstGeom>
        </p:spPr>
        <p:txBody>
          <a:bodyPr wrap="none">
            <a:spAutoFit/>
          </a:bodyPr>
          <a:lstStyle/>
          <a:p>
            <a:pPr marL="742950" lvl="1" indent="-285750">
              <a:lnSpc>
                <a:spcPct val="150000"/>
              </a:lnSpc>
              <a:spcAft>
                <a:spcPts val="800"/>
              </a:spcAft>
              <a:buFont typeface="Courier New" panose="02070309020205020404" pitchFamily="49" charset="0"/>
              <a:buChar char="o"/>
            </a:pPr>
            <a:r>
              <a:rPr lang="en-US" sz="1100">
                <a:latin typeface="Times New Roman" panose="02020603050405020304" pitchFamily="18" charset="0"/>
                <a:ea typeface="Calibri" panose="020F0502020204030204" pitchFamily="34" charset="0"/>
                <a:cs typeface="Times New Roman" panose="02020603050405020304" pitchFamily="18" charset="0"/>
              </a:rPr>
              <a:t>Process statements execute sequentially.</a:t>
            </a:r>
            <a:endParaRPr lang="tr-TR" sz="110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5" name="Resim 4"/>
          <p:cNvPicPr/>
          <p:nvPr/>
        </p:nvPicPr>
        <p:blipFill>
          <a:blip r:embed="rId2"/>
          <a:stretch>
            <a:fillRect/>
          </a:stretch>
        </p:blipFill>
        <p:spPr>
          <a:xfrm>
            <a:off x="1182832" y="702772"/>
            <a:ext cx="3009900" cy="1562100"/>
          </a:xfrm>
          <a:prstGeom prst="rect">
            <a:avLst/>
          </a:prstGeom>
          <a:ln>
            <a:solidFill>
              <a:schemeClr val="bg1">
                <a:lumMod val="50000"/>
              </a:schemeClr>
            </a:solidFill>
          </a:ln>
        </p:spPr>
      </p:pic>
    </p:spTree>
    <p:extLst>
      <p:ext uri="{BB962C8B-B14F-4D97-AF65-F5344CB8AC3E}">
        <p14:creationId xmlns:p14="http://schemas.microsoft.com/office/powerpoint/2010/main" val="12196600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p:nvPr/>
        </p:nvPicPr>
        <p:blipFill>
          <a:blip r:embed="rId2">
            <a:extLst>
              <a:ext uri="{28A0092B-C50C-407E-A947-70E740481C1C}">
                <a14:useLocalDpi xmlns:a14="http://schemas.microsoft.com/office/drawing/2010/main" val="0"/>
              </a:ext>
            </a:extLst>
          </a:blip>
          <a:stretch>
            <a:fillRect/>
          </a:stretch>
        </p:blipFill>
        <p:spPr>
          <a:xfrm>
            <a:off x="2706744" y="1935998"/>
            <a:ext cx="2771775" cy="2038350"/>
          </a:xfrm>
          <a:prstGeom prst="rect">
            <a:avLst/>
          </a:prstGeom>
        </p:spPr>
      </p:pic>
      <p:pic>
        <p:nvPicPr>
          <p:cNvPr id="5" name="Resim 4"/>
          <p:cNvPicPr/>
          <p:nvPr/>
        </p:nvPicPr>
        <p:blipFill>
          <a:blip r:embed="rId3">
            <a:extLst>
              <a:ext uri="{28A0092B-C50C-407E-A947-70E740481C1C}">
                <a14:useLocalDpi xmlns:a14="http://schemas.microsoft.com/office/drawing/2010/main" val="0"/>
              </a:ext>
            </a:extLst>
          </a:blip>
          <a:stretch>
            <a:fillRect/>
          </a:stretch>
        </p:blipFill>
        <p:spPr>
          <a:xfrm>
            <a:off x="6641869" y="177945"/>
            <a:ext cx="3039947" cy="6472237"/>
          </a:xfrm>
          <a:prstGeom prst="rect">
            <a:avLst/>
          </a:prstGeom>
        </p:spPr>
      </p:pic>
      <p:sp>
        <p:nvSpPr>
          <p:cNvPr id="6" name="Metin kutusu 5"/>
          <p:cNvSpPr txBox="1"/>
          <p:nvPr/>
        </p:nvSpPr>
        <p:spPr>
          <a:xfrm>
            <a:off x="1487978" y="1371600"/>
            <a:ext cx="771365" cy="369332"/>
          </a:xfrm>
          <a:prstGeom prst="rect">
            <a:avLst/>
          </a:prstGeom>
          <a:noFill/>
        </p:spPr>
        <p:txBody>
          <a:bodyPr wrap="none" rtlCol="0">
            <a:spAutoFit/>
          </a:bodyPr>
          <a:lstStyle/>
          <a:p>
            <a:r>
              <a:rPr lang="tr-TR" b="1" smtClean="0"/>
              <a:t>Örnek</a:t>
            </a:r>
            <a:endParaRPr lang="tr-TR" b="1"/>
          </a:p>
        </p:txBody>
      </p:sp>
    </p:spTree>
    <p:extLst>
      <p:ext uri="{BB962C8B-B14F-4D97-AF65-F5344CB8AC3E}">
        <p14:creationId xmlns:p14="http://schemas.microsoft.com/office/powerpoint/2010/main" val="36402097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1592</TotalTime>
  <Words>350</Words>
  <Application>Microsoft Office PowerPoint</Application>
  <PresentationFormat>Geniş ekran</PresentationFormat>
  <Paragraphs>81</Paragraphs>
  <Slides>10</Slides>
  <Notes>1</Notes>
  <HiddenSlides>0</HiddenSlides>
  <MMClips>0</MMClips>
  <ScaleCrop>false</ScaleCrop>
  <HeadingPairs>
    <vt:vector size="6" baseType="variant">
      <vt:variant>
        <vt:lpstr>Kullanılan Yazı Tipleri</vt:lpstr>
      </vt:variant>
      <vt:variant>
        <vt:i4>8</vt:i4>
      </vt:variant>
      <vt:variant>
        <vt:lpstr>Tema</vt:lpstr>
      </vt:variant>
      <vt:variant>
        <vt:i4>1</vt:i4>
      </vt:variant>
      <vt:variant>
        <vt:lpstr>Slayt Başlıkları</vt:lpstr>
      </vt:variant>
      <vt:variant>
        <vt:i4>10</vt:i4>
      </vt:variant>
    </vt:vector>
  </HeadingPairs>
  <TitlesOfParts>
    <vt:vector size="19" baseType="lpstr">
      <vt:lpstr>Arial</vt:lpstr>
      <vt:lpstr>Calibri</vt:lpstr>
      <vt:lpstr>Calibri Light</vt:lpstr>
      <vt:lpstr>Courier New</vt:lpstr>
      <vt:lpstr>Gill Sans MT</vt:lpstr>
      <vt:lpstr>Informal Roman</vt:lpstr>
      <vt:lpstr>Symbol</vt:lpstr>
      <vt:lpstr>Times New Roman</vt:lpstr>
      <vt:lpstr>Office Teması</vt:lpstr>
      <vt:lpstr>PowerPoint Sunusu</vt:lpstr>
      <vt:lpstr>Ders 15</vt:lpstr>
      <vt:lpstr> Verification </vt:lpstr>
      <vt:lpstr> What is a Test Bench? </vt:lpstr>
      <vt:lpstr>PowerPoint Sunusu</vt:lpstr>
      <vt:lpstr>PowerPoint Sunusu</vt:lpstr>
      <vt:lpstr>PowerPoint Sunusu</vt:lpstr>
      <vt:lpstr>PowerPoint Sunusu</vt:lpstr>
      <vt:lpstr>PowerPoint Sunusu</vt:lpstr>
      <vt:lpstr>PowerPoint Sunusu</vt:lpstr>
    </vt:vector>
  </TitlesOfParts>
  <Company>NouS/TncTR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Fatih Ilig</dc:creator>
  <cp:lastModifiedBy>Fatih Ilig</cp:lastModifiedBy>
  <cp:revision>144</cp:revision>
  <dcterms:created xsi:type="dcterms:W3CDTF">2021-10-07T19:14:53Z</dcterms:created>
  <dcterms:modified xsi:type="dcterms:W3CDTF">2021-11-26T20:34:35Z</dcterms:modified>
</cp:coreProperties>
</file>

<file path=docProps/thumbnail.jpeg>
</file>